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6" r:id="rId3"/>
    <p:sldId id="260" r:id="rId4"/>
    <p:sldId id="262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03ACCCB-2750-42C4-AD4D-8A49AAB6C820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58045A-90AF-46E3-B2F5-BB72C00A725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CCB-2750-42C4-AD4D-8A49AAB6C820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045A-90AF-46E3-B2F5-BB72C00A72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CCB-2750-42C4-AD4D-8A49AAB6C820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58045A-90AF-46E3-B2F5-BB72C00A72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CCB-2750-42C4-AD4D-8A49AAB6C820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045A-90AF-46E3-B2F5-BB72C00A725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3ACCCB-2750-42C4-AD4D-8A49AAB6C820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58045A-90AF-46E3-B2F5-BB72C00A725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CCB-2750-42C4-AD4D-8A49AAB6C820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045A-90AF-46E3-B2F5-BB72C00A725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CCB-2750-42C4-AD4D-8A49AAB6C820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045A-90AF-46E3-B2F5-BB72C00A725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CCB-2750-42C4-AD4D-8A49AAB6C820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045A-90AF-46E3-B2F5-BB72C00A725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CCB-2750-42C4-AD4D-8A49AAB6C820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045A-90AF-46E3-B2F5-BB72C00A72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CCB-2750-42C4-AD4D-8A49AAB6C820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58045A-90AF-46E3-B2F5-BB72C00A725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CCB-2750-42C4-AD4D-8A49AAB6C820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045A-90AF-46E3-B2F5-BB72C00A725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03ACCCB-2750-42C4-AD4D-8A49AAB6C820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858045A-90AF-46E3-B2F5-BB72C00A72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48709"/>
            <a:ext cx="8407893" cy="4878281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uk-UA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«ПРАКТИЧНА РИТОРИКА»</a:t>
            </a:r>
          </a:p>
          <a:p>
            <a:pPr marL="45720" indent="0" algn="ctr">
              <a:buNone/>
            </a:pPr>
            <a:endParaRPr lang="uk-UA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2400" spc="0" dirty="0" smtClean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400" spc="0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400" spc="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400" spc="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400" spc="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400" spc="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2400" spc="0" dirty="0" smtClean="0">
                <a:latin typeface="Times New Roman" pitchFamily="18" charset="0"/>
                <a:ea typeface="+mj-ea"/>
                <a:cs typeface="Times New Roman" pitchFamily="18" charset="0"/>
              </a:rPr>
              <a:t>ХЕРСОН</a:t>
            </a:r>
            <a:r>
              <a:rPr lang="ru-RU" sz="2400" spc="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400" spc="0" dirty="0"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uk-UA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381260" cy="1054394"/>
          </a:xfrm>
        </p:spPr>
        <p:txBody>
          <a:bodyPr/>
          <a:lstStyle/>
          <a:p>
            <a:r>
              <a:rPr lang="uk-UA" sz="1400" spc="0" dirty="0"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r>
              <a:rPr lang="ru-RU" sz="1400" spc="0" dirty="0">
                <a:latin typeface="Calibri"/>
              </a:rPr>
              <a:t/>
            </a:r>
            <a:br>
              <a:rPr lang="ru-RU" sz="1400" spc="0" dirty="0">
                <a:latin typeface="Calibri"/>
              </a:rPr>
            </a:br>
            <a:r>
              <a:rPr lang="uk-UA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979998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1179512"/>
            <a:ext cx="6336704" cy="8640960"/>
          </a:xfrm>
        </p:spPr>
        <p:txBody>
          <a:bodyPr/>
          <a:lstStyle/>
          <a:p>
            <a:pPr indent="449580" algn="l">
              <a:spcAft>
                <a:spcPts val="0"/>
              </a:spcAft>
            </a:pPr>
            <a:r>
              <a:rPr lang="uk-UA" sz="2000" b="1" u="sng" cap="none" spc="0" dirty="0">
                <a:latin typeface="Times New Roman" pitchFamily="18" charset="0"/>
                <a:ea typeface="+mn-ea"/>
                <a:cs typeface="Times New Roman" pitchFamily="18" charset="0"/>
              </a:rPr>
              <a:t>Предметом</a:t>
            </a:r>
            <a:r>
              <a:rPr lang="uk-UA" sz="2000" b="1" cap="none" spc="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uk-UA" sz="2000" cap="none" spc="0" dirty="0">
                <a:latin typeface="Times New Roman" pitchFamily="18" charset="0"/>
                <a:ea typeface="+mn-ea"/>
                <a:cs typeface="Times New Roman" pitchFamily="18" charset="0"/>
              </a:rPr>
              <a:t>навчальної дисципліни є </a:t>
            </a:r>
            <a:r>
              <a:rPr lang="ru-RU" sz="2000" cap="none" spc="0" dirty="0" smtClean="0">
                <a:latin typeface="Times New Roman" pitchFamily="18" charset="0"/>
                <a:ea typeface="+mn-ea"/>
                <a:cs typeface="Times New Roman" pitchFamily="18" charset="0"/>
              </a:rPr>
              <a:t>предметна сфера </a:t>
            </a:r>
            <a:r>
              <a:rPr lang="ru-RU" sz="2000" cap="none" spc="0" dirty="0" err="1" smtClean="0">
                <a:latin typeface="Times New Roman" pitchFamily="18" charset="0"/>
                <a:ea typeface="+mn-ea"/>
                <a:cs typeface="Times New Roman" pitchFamily="18" charset="0"/>
              </a:rPr>
              <a:t>сучасної</a:t>
            </a:r>
            <a:r>
              <a:rPr lang="ru-RU" sz="2000" cap="none" spc="0" dirty="0" smtClean="0">
                <a:latin typeface="Times New Roman" pitchFamily="18" charset="0"/>
                <a:ea typeface="+mn-ea"/>
                <a:cs typeface="Times New Roman" pitchFamily="18" charset="0"/>
              </a:rPr>
              <a:t> риторики як </a:t>
            </a:r>
            <a:r>
              <a:rPr lang="ru-RU" sz="2000" cap="none" spc="0" dirty="0" err="1" smtClean="0">
                <a:latin typeface="Times New Roman" pitchFamily="18" charset="0"/>
                <a:ea typeface="+mn-ea"/>
                <a:cs typeface="Times New Roman" pitchFamily="18" charset="0"/>
              </a:rPr>
              <a:t>теорії</a:t>
            </a:r>
            <a:r>
              <a:rPr lang="ru-RU" sz="2000" cap="none" spc="0" dirty="0" smtClean="0">
                <a:latin typeface="Times New Roman" pitchFamily="18" charset="0"/>
                <a:ea typeface="+mn-ea"/>
                <a:cs typeface="Times New Roman" pitchFamily="18" charset="0"/>
              </a:rPr>
              <a:t> та практики </a:t>
            </a:r>
            <a:r>
              <a:rPr lang="ru-RU" sz="2000" cap="none" spc="0" dirty="0" err="1" smtClean="0">
                <a:latin typeface="Times New Roman" pitchFamily="18" charset="0"/>
                <a:ea typeface="+mn-ea"/>
                <a:cs typeface="Times New Roman" pitchFamily="18" charset="0"/>
              </a:rPr>
              <a:t>красномовства</a:t>
            </a:r>
            <a:r>
              <a:rPr lang="ru-RU" sz="2000" cap="none" spc="0" dirty="0" smtClean="0"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br>
              <a:rPr lang="ru-RU" sz="2000" cap="none" spc="0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uk-UA" sz="2000" cap="none" spc="0" dirty="0" smtClean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cap="none" spc="0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000" cap="none" spc="0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uk-UA" sz="2000" b="1" u="sng" cap="none" spc="0" dirty="0">
                <a:latin typeface="Times New Roman" pitchFamily="18" charset="0"/>
                <a:ea typeface="+mn-ea"/>
                <a:cs typeface="Times New Roman" pitchFamily="18" charset="0"/>
              </a:rPr>
              <a:t>Метою</a:t>
            </a:r>
            <a:r>
              <a:rPr lang="uk-UA" sz="2000" b="1" cap="none" spc="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uk-UA" sz="2000" cap="none" spc="0" dirty="0">
                <a:latin typeface="Times New Roman" pitchFamily="18" charset="0"/>
                <a:ea typeface="+mn-ea"/>
                <a:cs typeface="Times New Roman" pitchFamily="18" charset="0"/>
              </a:rPr>
              <a:t>викладання навчальної дисципліни </a:t>
            </a:r>
            <a:r>
              <a:rPr lang="ru-RU" sz="2000" cap="none" spc="0" dirty="0" smtClean="0">
                <a:latin typeface="Times New Roman" pitchFamily="18" charset="0"/>
                <a:ea typeface="+mn-ea"/>
                <a:cs typeface="Times New Roman" pitchFamily="18" charset="0"/>
              </a:rPr>
              <a:t>є </a:t>
            </a:r>
            <a:r>
              <a:rPr lang="ru-RU" sz="2000" cap="none" spc="0" dirty="0" err="1" smtClean="0">
                <a:latin typeface="Times New Roman" pitchFamily="18" charset="0"/>
                <a:ea typeface="+mn-ea"/>
                <a:cs typeface="Times New Roman" pitchFamily="18" charset="0"/>
              </a:rPr>
              <a:t>здобуття</a:t>
            </a:r>
            <a:r>
              <a:rPr lang="ru-RU" sz="2000" cap="none" spc="0" dirty="0" smtClean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cap="none" spc="0" dirty="0" err="1">
                <a:latin typeface="Times New Roman" pitchFamily="18" charset="0"/>
                <a:ea typeface="+mn-ea"/>
                <a:cs typeface="Times New Roman" pitchFamily="18" charset="0"/>
              </a:rPr>
              <a:t>теоретичних</a:t>
            </a:r>
            <a:r>
              <a:rPr lang="ru-RU" sz="2000" cap="none" spc="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cap="none" spc="0" dirty="0" err="1">
                <a:latin typeface="Times New Roman" pitchFamily="18" charset="0"/>
                <a:ea typeface="+mn-ea"/>
                <a:cs typeface="Times New Roman" pitchFamily="18" charset="0"/>
              </a:rPr>
              <a:t>знань</a:t>
            </a:r>
            <a:r>
              <a:rPr lang="ru-RU" sz="2000" cap="none" spc="0" dirty="0">
                <a:latin typeface="Times New Roman" pitchFamily="18" charset="0"/>
                <a:ea typeface="+mn-ea"/>
                <a:cs typeface="Times New Roman" pitchFamily="18" charset="0"/>
              </a:rPr>
              <a:t> та </a:t>
            </a:r>
            <a:r>
              <a:rPr lang="ru-RU" sz="2000" cap="none" spc="0" dirty="0" err="1">
                <a:latin typeface="Times New Roman" pitchFamily="18" charset="0"/>
                <a:ea typeface="+mn-ea"/>
                <a:cs typeface="Times New Roman" pitchFamily="18" charset="0"/>
              </a:rPr>
              <a:t>формування</a:t>
            </a:r>
            <a:r>
              <a:rPr lang="ru-RU" sz="2000" cap="none" spc="0" dirty="0"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lang="ru-RU" sz="2000" cap="none" spc="0" dirty="0" err="1">
                <a:latin typeface="Times New Roman" pitchFamily="18" charset="0"/>
                <a:ea typeface="+mn-ea"/>
                <a:cs typeface="Times New Roman" pitchFamily="18" charset="0"/>
              </a:rPr>
              <a:t>їх</a:t>
            </a:r>
            <a:r>
              <a:rPr lang="ru-RU" sz="2000" cap="none" spc="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cap="none" spc="0" dirty="0" err="1">
                <a:latin typeface="Times New Roman" pitchFamily="18" charset="0"/>
                <a:ea typeface="+mn-ea"/>
                <a:cs typeface="Times New Roman" pitchFamily="18" charset="0"/>
              </a:rPr>
              <a:t>основі</a:t>
            </a:r>
            <a:r>
              <a:rPr lang="ru-RU" sz="2000" cap="none" spc="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cap="none" spc="0" dirty="0" err="1">
                <a:latin typeface="Times New Roman" pitchFamily="18" charset="0"/>
                <a:ea typeface="+mn-ea"/>
                <a:cs typeface="Times New Roman" pitchFamily="18" charset="0"/>
              </a:rPr>
              <a:t>практичних</a:t>
            </a:r>
            <a:r>
              <a:rPr lang="ru-RU" sz="2000" cap="none" spc="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cap="none" spc="0" dirty="0" err="1">
                <a:latin typeface="Times New Roman" pitchFamily="18" charset="0"/>
                <a:ea typeface="+mn-ea"/>
                <a:cs typeface="Times New Roman" pitchFamily="18" charset="0"/>
              </a:rPr>
              <a:t>навичок</a:t>
            </a:r>
            <a:r>
              <a:rPr lang="ru-RU" sz="2000" cap="none" spc="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cap="none" spc="0" dirty="0" err="1">
                <a:latin typeface="Times New Roman" pitchFamily="18" charset="0"/>
                <a:ea typeface="+mn-ea"/>
                <a:cs typeface="Times New Roman" pitchFamily="18" charset="0"/>
              </a:rPr>
              <a:t>публічного</a:t>
            </a:r>
            <a:r>
              <a:rPr lang="ru-RU" sz="2000" cap="none" spc="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cap="none" spc="0" dirty="0" err="1">
                <a:latin typeface="Times New Roman" pitchFamily="18" charset="0"/>
                <a:ea typeface="+mn-ea"/>
                <a:cs typeface="Times New Roman" pitchFamily="18" charset="0"/>
              </a:rPr>
              <a:t>мовлення</a:t>
            </a:r>
            <a:r>
              <a:rPr lang="ru-RU" sz="2000" cap="none" spc="0" dirty="0">
                <a:latin typeface="Times New Roman" pitchFamily="18" charset="0"/>
                <a:ea typeface="+mn-ea"/>
                <a:cs typeface="Times New Roman" pitchFamily="18" charset="0"/>
              </a:rPr>
              <a:t> і </a:t>
            </a:r>
            <a:r>
              <a:rPr lang="ru-RU" sz="2000" cap="none" spc="0" dirty="0" err="1">
                <a:latin typeface="Times New Roman" pitchFamily="18" charset="0"/>
                <a:ea typeface="+mn-ea"/>
                <a:cs typeface="Times New Roman" pitchFamily="18" charset="0"/>
              </a:rPr>
              <a:t>спілкування</a:t>
            </a:r>
            <a:r>
              <a:rPr lang="ru-RU" sz="2000" cap="none" spc="0" dirty="0" smtClean="0"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br>
              <a:rPr lang="ru-RU" sz="2000" cap="none" spc="0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cap="none" spc="0" dirty="0" smtClean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000" cap="none" spc="0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uk-UA" sz="2000" b="1" u="sng" cap="none" spc="0" dirty="0" smtClean="0">
                <a:latin typeface="Times New Roman" pitchFamily="18" charset="0"/>
                <a:ea typeface="+mn-ea"/>
                <a:cs typeface="Times New Roman" pitchFamily="18" charset="0"/>
              </a:rPr>
              <a:t>Основними </a:t>
            </a:r>
            <a:r>
              <a:rPr lang="uk-UA" sz="2000" b="1" u="sng" cap="none" spc="0" dirty="0">
                <a:latin typeface="Times New Roman" pitchFamily="18" charset="0"/>
                <a:ea typeface="+mn-ea"/>
                <a:cs typeface="Times New Roman" pitchFamily="18" charset="0"/>
              </a:rPr>
              <a:t>завданнями</a:t>
            </a:r>
            <a:r>
              <a:rPr lang="uk-UA" sz="2000" cap="none" spc="0" dirty="0">
                <a:latin typeface="Times New Roman" pitchFamily="18" charset="0"/>
                <a:ea typeface="+mn-ea"/>
                <a:cs typeface="Times New Roman" pitchFamily="18" charset="0"/>
              </a:rPr>
              <a:t> вивчення </a:t>
            </a:r>
            <a:r>
              <a:rPr lang="uk-UA" sz="2000" cap="none" spc="0" dirty="0" smtClean="0">
                <a:latin typeface="Times New Roman" pitchFamily="18" charset="0"/>
                <a:ea typeface="+mn-ea"/>
                <a:cs typeface="Times New Roman" pitchFamily="18" charset="0"/>
              </a:rPr>
              <a:t>дисципліни є: </a:t>
            </a:r>
            <a:r>
              <a:rPr lang="uk-UA" sz="2000" cap="none" spc="0" dirty="0">
                <a:latin typeface="Times New Roman" pitchFamily="18" charset="0"/>
                <a:ea typeface="+mn-ea"/>
                <a:cs typeface="Times New Roman" pitchFamily="18" charset="0"/>
              </a:rPr>
              <a:t>вивчення видів ораторського мистецтва, стилів мовлення; опрацювання теорії ораторського мистецтва; ознайомлення із критеріями культури мови, різновидами невербальної комунікації; з’ясування ораторських вмінь і навичок у контексті професійної діяльності.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614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764704"/>
            <a:ext cx="6264696" cy="5558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Відстоювати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сферах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ефективно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спілкуватися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професійному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соціальному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рівнях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фахової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термінології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усну і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письмову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комунікацію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державною та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іноземними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мовами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організаційно-правових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відносинах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думку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форм МЕВ на мега-, макро-, мезо-  і 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мікрорівнях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4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16632"/>
            <a:ext cx="6606480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студент повинен 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знати: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розділи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класичної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риторики;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роди та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красномовства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канали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ритора на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аудиторію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ораторські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прийоми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публічного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вміти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демонструвати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базові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креативного та критичного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дослідженнях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професійному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спілкуванні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правові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регламентують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професійну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демонструвати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гнучкість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адаптивність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ситуаціях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новими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та у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невизначених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демонструвати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діяти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соціально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відповідально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свідомо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етичних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мотивів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поваги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різноманіття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думок,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індивідуальних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міжкультурних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відмінностей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людей.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складати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текст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промови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виступу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володіти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навичками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аудиторією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риторично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грамотно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виголошувати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промову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комунікативні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публічного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48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719070"/>
            <a:ext cx="8537372" cy="4878281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Тема 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риторики як науки.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Тема 2. Риторика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красномовства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Тема 4. Риторика та культура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риторики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античну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добу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класичної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риторики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Тема 7. Характеристика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розділів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риторики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Тема 8.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Інвенція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Тема 9.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Диспозиція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Тема 10.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Елокуція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Тема 11.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Меморія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Тема 12.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Еристика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Тема 13.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риторичних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прийомів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рекламно-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інформаційній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Тема 14.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Риторичний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16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3" cy="5040560"/>
          </a:xfrm>
        </p:spPr>
        <p:txBody>
          <a:bodyPr>
            <a:no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1. Аверинцев С.С. Риторика и истоки европейской литературной традиции / С. С. Аверинцев. - М.: Школа "Языки рус. культуры", 1996. - 448 с. - (Язык. Семиотика.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Культура)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Введенская Л.А. Культура и искусство речи. Современная риторика: для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высш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и сред. учеб. заведений / Л.А. Введенская, Л.Г. Павлова. - Ростов н/Д: Феникс, 1995. - 576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Выготский Л.С. Мышление и речь: психологические исследования / Л. С. Выготский; ред. Г. Н.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Шелогурова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- М.: Лабиринт, 1996. - 416 с. - (Философия риторики и риторика философии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Дюмін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О.З.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Ділове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(Риторика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ораторське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мистецтво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практ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/ О. З.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Дюмін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А. О.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Ніколаєва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Міністерство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науки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Науково-методичний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центр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вищої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Харківський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держ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технічний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ун-т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радіоелектроніки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- Х. : Вид-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цтво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ХТУРЕ, 2001. - 146 с.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Зарецкая Е.Н. Риторика: Теория и практика речевой коммуникации / Е. Н. Зарецкая. - М.: Дело, 1998. - 480 с.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Корнилова Е.Н. Риторика - искусство убеждать. Своеобразие публицистики античной эпохи: учеб. пособие / Е. Н. Корнилова; УРАО, МГУ им.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М.В.Ломоносова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- М.: Изд-во УРАО, 1998. - 208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Логика и риторика: хрестоматия: Учеб. пособие для студ. вузов / сост. В. Ф. Берков, Я. С. Яскевич. - Минск 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ТетраСистемс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1997. - 624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Мацько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Л. І. Риторика: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для студ.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/ Л. І.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Мацько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О. М.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Мацько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- К. 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Вища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школа, 2003. - 311 с. 								</a:t>
            </a:r>
            <a:r>
              <a:rPr lang="ru-RU" sz="1400" dirty="0"/>
              <a:t>	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12977312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54</TotalTime>
  <Words>566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  </vt:lpstr>
      <vt:lpstr>Предметом навчальної дисципліни є предметна сфера сучасної риторики як теорії та практики красномовства.   Метою викладання навчальної дисципліни є здобуття теоретичних знань та формування на їх основі практичних навичок публічного мовлення і спілкування.  Основними завданнями вивчення дисципліни є: вивчення видів ораторського мистецтва, стилів мовлення; опрацювання теорії ораторського мистецтва; ознайомлення із критеріями культури мови, різновидами невербальної комунікації; з’ясування ораторських вмінь і навичок у контексті професійної діяльності.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9</cp:revision>
  <dcterms:created xsi:type="dcterms:W3CDTF">2020-06-08T17:33:24Z</dcterms:created>
  <dcterms:modified xsi:type="dcterms:W3CDTF">2020-07-09T15:40:29Z</dcterms:modified>
</cp:coreProperties>
</file>